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9" r:id="rId4"/>
    <p:sldId id="258" r:id="rId5"/>
    <p:sldId id="260" r:id="rId6"/>
    <p:sldId id="261" r:id="rId7"/>
    <p:sldId id="262" r:id="rId8"/>
    <p:sldId id="263" r:id="rId9"/>
    <p:sldId id="265" r:id="rId10"/>
    <p:sldId id="266" r:id="rId11"/>
    <p:sldId id="267" r:id="rId12"/>
    <p:sldId id="268" r:id="rId13"/>
    <p:sldId id="269" r:id="rId14"/>
    <p:sldId id="264" r:id="rId15"/>
    <p:sldId id="270" r:id="rId16"/>
    <p:sldId id="271" r:id="rId17"/>
    <p:sldId id="272" r:id="rId18"/>
    <p:sldId id="273" r:id="rId19"/>
    <p:sldId id="274" r:id="rId20"/>
    <p:sldId id="275" r:id="rId21"/>
    <p:sldId id="276"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65" d="100"/>
          <a:sy n="65" d="100"/>
        </p:scale>
        <p:origin x="-1296" y="-64"/>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5C787290-8348-46A6-B6C3-C41DE3B185E3}" type="datetimeFigureOut">
              <a:rPr lang="en-US" smtClean="0"/>
              <a:t>6/4/2023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C631F82-FAD2-452B-A8BC-97AB9EF0462D}" type="slidenum">
              <a:rPr lang="en-US" smtClean="0"/>
              <a:t>‹#›</a:t>
            </a:fld>
            <a:endParaRPr lang="en-US"/>
          </a:p>
        </p:txBody>
      </p:sp>
    </p:spTree>
    <p:extLst>
      <p:ext uri="{BB962C8B-B14F-4D97-AF65-F5344CB8AC3E}">
        <p14:creationId xmlns:p14="http://schemas.microsoft.com/office/powerpoint/2010/main" val="8702796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C787290-8348-46A6-B6C3-C41DE3B185E3}" type="datetimeFigureOut">
              <a:rPr lang="en-US" smtClean="0"/>
              <a:t>6/4/2023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C631F82-FAD2-452B-A8BC-97AB9EF0462D}" type="slidenum">
              <a:rPr lang="en-US" smtClean="0"/>
              <a:t>‹#›</a:t>
            </a:fld>
            <a:endParaRPr lang="en-US"/>
          </a:p>
        </p:txBody>
      </p:sp>
    </p:spTree>
    <p:extLst>
      <p:ext uri="{BB962C8B-B14F-4D97-AF65-F5344CB8AC3E}">
        <p14:creationId xmlns:p14="http://schemas.microsoft.com/office/powerpoint/2010/main" val="13869874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C787290-8348-46A6-B6C3-C41DE3B185E3}" type="datetimeFigureOut">
              <a:rPr lang="en-US" smtClean="0"/>
              <a:t>6/4/2023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C631F82-FAD2-452B-A8BC-97AB9EF0462D}" type="slidenum">
              <a:rPr lang="en-US" smtClean="0"/>
              <a:t>‹#›</a:t>
            </a:fld>
            <a:endParaRPr lang="en-US"/>
          </a:p>
        </p:txBody>
      </p:sp>
    </p:spTree>
    <p:extLst>
      <p:ext uri="{BB962C8B-B14F-4D97-AF65-F5344CB8AC3E}">
        <p14:creationId xmlns:p14="http://schemas.microsoft.com/office/powerpoint/2010/main" val="27369980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C787290-8348-46A6-B6C3-C41DE3B185E3}" type="datetimeFigureOut">
              <a:rPr lang="en-US" smtClean="0"/>
              <a:t>6/4/2023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C631F82-FAD2-452B-A8BC-97AB9EF0462D}" type="slidenum">
              <a:rPr lang="en-US" smtClean="0"/>
              <a:t>‹#›</a:t>
            </a:fld>
            <a:endParaRPr lang="en-US"/>
          </a:p>
        </p:txBody>
      </p:sp>
    </p:spTree>
    <p:extLst>
      <p:ext uri="{BB962C8B-B14F-4D97-AF65-F5344CB8AC3E}">
        <p14:creationId xmlns:p14="http://schemas.microsoft.com/office/powerpoint/2010/main" val="24948107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C787290-8348-46A6-B6C3-C41DE3B185E3}" type="datetimeFigureOut">
              <a:rPr lang="en-US" smtClean="0"/>
              <a:t>6/4/2023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C631F82-FAD2-452B-A8BC-97AB9EF0462D}" type="slidenum">
              <a:rPr lang="en-US" smtClean="0"/>
              <a:t>‹#›</a:t>
            </a:fld>
            <a:endParaRPr lang="en-US"/>
          </a:p>
        </p:txBody>
      </p:sp>
    </p:spTree>
    <p:extLst>
      <p:ext uri="{BB962C8B-B14F-4D97-AF65-F5344CB8AC3E}">
        <p14:creationId xmlns:p14="http://schemas.microsoft.com/office/powerpoint/2010/main" val="32496249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C787290-8348-46A6-B6C3-C41DE3B185E3}" type="datetimeFigureOut">
              <a:rPr lang="en-US" smtClean="0"/>
              <a:t>6/4/2023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C631F82-FAD2-452B-A8BC-97AB9EF0462D}" type="slidenum">
              <a:rPr lang="en-US" smtClean="0"/>
              <a:t>‹#›</a:t>
            </a:fld>
            <a:endParaRPr lang="en-US"/>
          </a:p>
        </p:txBody>
      </p:sp>
    </p:spTree>
    <p:extLst>
      <p:ext uri="{BB962C8B-B14F-4D97-AF65-F5344CB8AC3E}">
        <p14:creationId xmlns:p14="http://schemas.microsoft.com/office/powerpoint/2010/main" val="28105471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5C787290-8348-46A6-B6C3-C41DE3B185E3}" type="datetimeFigureOut">
              <a:rPr lang="en-US" smtClean="0"/>
              <a:t>6/4/2023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C631F82-FAD2-452B-A8BC-97AB9EF0462D}" type="slidenum">
              <a:rPr lang="en-US" smtClean="0"/>
              <a:t>‹#›</a:t>
            </a:fld>
            <a:endParaRPr lang="en-US"/>
          </a:p>
        </p:txBody>
      </p:sp>
    </p:spTree>
    <p:extLst>
      <p:ext uri="{BB962C8B-B14F-4D97-AF65-F5344CB8AC3E}">
        <p14:creationId xmlns:p14="http://schemas.microsoft.com/office/powerpoint/2010/main" val="27312687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C787290-8348-46A6-B6C3-C41DE3B185E3}" type="datetimeFigureOut">
              <a:rPr lang="en-US" smtClean="0"/>
              <a:t>6/4/2023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C631F82-FAD2-452B-A8BC-97AB9EF0462D}" type="slidenum">
              <a:rPr lang="en-US" smtClean="0"/>
              <a:t>‹#›</a:t>
            </a:fld>
            <a:endParaRPr lang="en-US"/>
          </a:p>
        </p:txBody>
      </p:sp>
    </p:spTree>
    <p:extLst>
      <p:ext uri="{BB962C8B-B14F-4D97-AF65-F5344CB8AC3E}">
        <p14:creationId xmlns:p14="http://schemas.microsoft.com/office/powerpoint/2010/main" val="22550448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C787290-8348-46A6-B6C3-C41DE3B185E3}" type="datetimeFigureOut">
              <a:rPr lang="en-US" smtClean="0"/>
              <a:t>6/4/2023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C631F82-FAD2-452B-A8BC-97AB9EF0462D}" type="slidenum">
              <a:rPr lang="en-US" smtClean="0"/>
              <a:t>‹#›</a:t>
            </a:fld>
            <a:endParaRPr lang="en-US"/>
          </a:p>
        </p:txBody>
      </p:sp>
    </p:spTree>
    <p:extLst>
      <p:ext uri="{BB962C8B-B14F-4D97-AF65-F5344CB8AC3E}">
        <p14:creationId xmlns:p14="http://schemas.microsoft.com/office/powerpoint/2010/main" val="32877480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C787290-8348-46A6-B6C3-C41DE3B185E3}" type="datetimeFigureOut">
              <a:rPr lang="en-US" smtClean="0"/>
              <a:t>6/4/2023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C631F82-FAD2-452B-A8BC-97AB9EF0462D}" type="slidenum">
              <a:rPr lang="en-US" smtClean="0"/>
              <a:t>‹#›</a:t>
            </a:fld>
            <a:endParaRPr lang="en-US"/>
          </a:p>
        </p:txBody>
      </p:sp>
    </p:spTree>
    <p:extLst>
      <p:ext uri="{BB962C8B-B14F-4D97-AF65-F5344CB8AC3E}">
        <p14:creationId xmlns:p14="http://schemas.microsoft.com/office/powerpoint/2010/main" val="35511748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C787290-8348-46A6-B6C3-C41DE3B185E3}" type="datetimeFigureOut">
              <a:rPr lang="en-US" smtClean="0"/>
              <a:t>6/4/2023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C631F82-FAD2-452B-A8BC-97AB9EF0462D}" type="slidenum">
              <a:rPr lang="en-US" smtClean="0"/>
              <a:t>‹#›</a:t>
            </a:fld>
            <a:endParaRPr lang="en-US"/>
          </a:p>
        </p:txBody>
      </p:sp>
    </p:spTree>
    <p:extLst>
      <p:ext uri="{BB962C8B-B14F-4D97-AF65-F5344CB8AC3E}">
        <p14:creationId xmlns:p14="http://schemas.microsoft.com/office/powerpoint/2010/main" val="28224429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C787290-8348-46A6-B6C3-C41DE3B185E3}" type="datetimeFigureOut">
              <a:rPr lang="en-US" smtClean="0"/>
              <a:t>6/4/2023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C631F82-FAD2-452B-A8BC-97AB9EF0462D}" type="slidenum">
              <a:rPr lang="en-US" smtClean="0"/>
              <a:t>‹#›</a:t>
            </a:fld>
            <a:endParaRPr lang="en-US"/>
          </a:p>
        </p:txBody>
      </p:sp>
    </p:spTree>
    <p:extLst>
      <p:ext uri="{BB962C8B-B14F-4D97-AF65-F5344CB8AC3E}">
        <p14:creationId xmlns:p14="http://schemas.microsoft.com/office/powerpoint/2010/main" val="17025521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Water pollution</a:t>
            </a:r>
            <a:endParaRPr lang="en-US" dirty="0"/>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2123652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1647825"/>
            <a:ext cx="7419156" cy="3562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640885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70000" lnSpcReduction="20000"/>
          </a:bodyPr>
          <a:lstStyle/>
          <a:p>
            <a:r>
              <a:rPr lang="en-US" b="1" dirty="0"/>
              <a:t>Causes of Eutrophication</a:t>
            </a:r>
          </a:p>
          <a:p>
            <a:pPr marL="0" indent="0">
              <a:buNone/>
            </a:pPr>
            <a:r>
              <a:rPr lang="en-US" dirty="0"/>
              <a:t>The availability of nutrients such as nitrogen and phosphorus limits the growth of plant life in an ecosystem. When water bodies are overly enriched with these nutrients, the growth of algae, plankton, and other simple plant life is </a:t>
            </a:r>
            <a:r>
              <a:rPr lang="en-US" dirty="0" err="1"/>
              <a:t>favoured</a:t>
            </a:r>
            <a:r>
              <a:rPr lang="en-US" dirty="0"/>
              <a:t> over the growth of more complex plant life.</a:t>
            </a:r>
          </a:p>
          <a:p>
            <a:r>
              <a:rPr lang="en-US" b="1" dirty="0"/>
              <a:t>How do Water Bodies Become Overly Enriched?</a:t>
            </a:r>
          </a:p>
          <a:p>
            <a:pPr marL="0" indent="0">
              <a:buNone/>
            </a:pPr>
            <a:r>
              <a:rPr lang="en-US" dirty="0" smtClean="0"/>
              <a:t>Some </a:t>
            </a:r>
            <a:r>
              <a:rPr lang="en-US" dirty="0"/>
              <a:t>other phosphorus-rich sources that enrich water bodies with the nutrient include:</a:t>
            </a:r>
          </a:p>
          <a:p>
            <a:r>
              <a:rPr lang="en-US" dirty="0"/>
              <a:t>Fertilizers</a:t>
            </a:r>
          </a:p>
          <a:p>
            <a:r>
              <a:rPr lang="en-US" dirty="0"/>
              <a:t>Untreated sewage</a:t>
            </a:r>
          </a:p>
          <a:p>
            <a:r>
              <a:rPr lang="en-US" dirty="0"/>
              <a:t>Detergents containing phosphorus</a:t>
            </a:r>
          </a:p>
          <a:p>
            <a:r>
              <a:rPr lang="en-US" dirty="0"/>
              <a:t>Industrial discharge of waste.</a:t>
            </a:r>
          </a:p>
          <a:p>
            <a:endParaRPr lang="en-US" dirty="0"/>
          </a:p>
        </p:txBody>
      </p:sp>
    </p:spTree>
    <p:extLst>
      <p:ext uri="{BB962C8B-B14F-4D97-AF65-F5344CB8AC3E}">
        <p14:creationId xmlns:p14="http://schemas.microsoft.com/office/powerpoint/2010/main" val="19285383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Biomagnification</a:t>
            </a:r>
            <a:endParaRPr lang="en-US" dirty="0"/>
          </a:p>
        </p:txBody>
      </p:sp>
      <p:sp>
        <p:nvSpPr>
          <p:cNvPr id="3" name="Content Placeholder 2"/>
          <p:cNvSpPr>
            <a:spLocks noGrp="1"/>
          </p:cNvSpPr>
          <p:nvPr>
            <p:ph idx="1"/>
          </p:nvPr>
        </p:nvSpPr>
        <p:spPr/>
        <p:txBody>
          <a:bodyPr>
            <a:normAutofit fontScale="85000" lnSpcReduction="10000"/>
          </a:bodyPr>
          <a:lstStyle/>
          <a:p>
            <a:pPr algn="just"/>
            <a:r>
              <a:rPr lang="en-US" dirty="0" err="1" smtClean="0"/>
              <a:t>Biomagnification</a:t>
            </a:r>
            <a:r>
              <a:rPr lang="en-US" dirty="0" smtClean="0"/>
              <a:t> </a:t>
            </a:r>
            <a:r>
              <a:rPr lang="en-US" dirty="0"/>
              <a:t>can be defined as the rise or increase in the contaminated substances caused by the intoxicating environment. </a:t>
            </a:r>
            <a:endParaRPr lang="en-US" dirty="0" smtClean="0"/>
          </a:p>
          <a:p>
            <a:pPr algn="just"/>
            <a:r>
              <a:rPr lang="en-US" dirty="0" smtClean="0"/>
              <a:t>The </a:t>
            </a:r>
            <a:r>
              <a:rPr lang="en-US" dirty="0"/>
              <a:t>contaminants might be heavy metals such as mercury, arsenic, and pesticides such as polychlorinated biphenyls and DDT.</a:t>
            </a:r>
          </a:p>
          <a:p>
            <a:pPr algn="just"/>
            <a:r>
              <a:rPr lang="en-US" dirty="0"/>
              <a:t>These substances are taken up by the organisms through the food they consume. When the organisms in the higher food chain feed on the organisms in the lower food chain containing these toxins, these toxins get accumulated in the higher organisms.</a:t>
            </a:r>
          </a:p>
          <a:p>
            <a:endParaRPr lang="en-US" dirty="0"/>
          </a:p>
        </p:txBody>
      </p:sp>
    </p:spTree>
    <p:extLst>
      <p:ext uri="{BB962C8B-B14F-4D97-AF65-F5344CB8AC3E}">
        <p14:creationId xmlns:p14="http://schemas.microsoft.com/office/powerpoint/2010/main" val="15288260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7171" name="Picture 3"/>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076325" y="1793081"/>
            <a:ext cx="6991350" cy="414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365910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Prevention</a:t>
            </a:r>
            <a:endParaRPr lang="en-US" dirty="0"/>
          </a:p>
        </p:txBody>
      </p:sp>
      <p:pic>
        <p:nvPicPr>
          <p:cNvPr id="512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90575" y="2266156"/>
            <a:ext cx="7562850" cy="3194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190128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Control</a:t>
            </a:r>
            <a:endParaRPr lang="en-US" dirty="0"/>
          </a:p>
        </p:txBody>
      </p:sp>
      <p:sp>
        <p:nvSpPr>
          <p:cNvPr id="4" name="Content Placeholder 3"/>
          <p:cNvSpPr>
            <a:spLocks noGrp="1"/>
          </p:cNvSpPr>
          <p:nvPr>
            <p:ph idx="1"/>
          </p:nvPr>
        </p:nvSpPr>
        <p:spPr/>
        <p:txBody>
          <a:bodyPr/>
          <a:lstStyle/>
          <a:p>
            <a:endParaRPr lang="en-US"/>
          </a:p>
        </p:txBody>
      </p:sp>
      <p:pic>
        <p:nvPicPr>
          <p:cNvPr id="819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8674" y="1692274"/>
            <a:ext cx="7775773" cy="44010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160735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921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95536" y="1340768"/>
            <a:ext cx="8352928" cy="48965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489553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024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23528" y="548680"/>
            <a:ext cx="8424936" cy="50798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273235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126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51520" y="1484784"/>
            <a:ext cx="8568952" cy="48245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440529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Composition of soil, classification </a:t>
            </a:r>
            <a:r>
              <a:rPr lang="en-US" dirty="0" err="1" smtClean="0"/>
              <a:t>nd</a:t>
            </a:r>
            <a:r>
              <a:rPr lang="en-US" dirty="0" smtClean="0"/>
              <a:t> effect of </a:t>
            </a:r>
            <a:r>
              <a:rPr lang="en-US" dirty="0" err="1" smtClean="0"/>
              <a:t>pollutantsnd</a:t>
            </a:r>
            <a:r>
              <a:rPr lang="en-US" dirty="0" smtClean="0"/>
              <a:t> </a:t>
            </a:r>
            <a:r>
              <a:rPr lang="en-US" dirty="0" err="1" smtClean="0"/>
              <a:t>controll</a:t>
            </a:r>
            <a:endParaRPr lang="en-US" dirty="0" smtClean="0"/>
          </a:p>
          <a:p>
            <a:r>
              <a:rPr lang="en-US" dirty="0" smtClean="0"/>
              <a:t>marine: Causes, effect and control, coastal zone treatment</a:t>
            </a:r>
          </a:p>
          <a:p>
            <a:r>
              <a:rPr lang="en-US" dirty="0" smtClean="0"/>
              <a:t>Thermal</a:t>
            </a:r>
            <a:endParaRPr lang="en-US" dirty="0"/>
          </a:p>
        </p:txBody>
      </p:sp>
    </p:spTree>
    <p:extLst>
      <p:ext uri="{BB962C8B-B14F-4D97-AF65-F5344CB8AC3E}">
        <p14:creationId xmlns:p14="http://schemas.microsoft.com/office/powerpoint/2010/main" val="31720687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02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51520" y="1628800"/>
            <a:ext cx="8568952" cy="40568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558723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Soil Pollution</a:t>
            </a:r>
            <a:endParaRPr lang="en-US" dirty="0"/>
          </a:p>
        </p:txBody>
      </p:sp>
      <p:sp>
        <p:nvSpPr>
          <p:cNvPr id="3" name="Content Placeholder 2"/>
          <p:cNvSpPr>
            <a:spLocks noGrp="1"/>
          </p:cNvSpPr>
          <p:nvPr>
            <p:ph idx="1"/>
          </p:nvPr>
        </p:nvSpPr>
        <p:spPr/>
        <p:txBody>
          <a:bodyPr/>
          <a:lstStyle/>
          <a:p>
            <a:r>
              <a:rPr lang="en-US" dirty="0" smtClean="0">
                <a:effectLst/>
              </a:rPr>
              <a:t>Soil pollution refers to the contamination of soil with anomalous concentrations of toxic substances.</a:t>
            </a:r>
          </a:p>
          <a:p>
            <a:r>
              <a:rPr lang="en-US" dirty="0"/>
              <a:t>It is a serious environmental concern since it </a:t>
            </a:r>
            <a:r>
              <a:rPr lang="en-US" dirty="0" err="1"/>
              <a:t>harbours</a:t>
            </a:r>
            <a:r>
              <a:rPr lang="en-US" dirty="0"/>
              <a:t> many health hazards. For example, exposure to soil containing high concentrations of benzene increases the risk of contracting </a:t>
            </a:r>
            <a:r>
              <a:rPr lang="en-US" dirty="0" err="1"/>
              <a:t>leukaemia</a:t>
            </a:r>
            <a:r>
              <a:rPr lang="en-US" dirty="0"/>
              <a:t>.</a:t>
            </a:r>
          </a:p>
          <a:p>
            <a:endParaRPr lang="en-US" dirty="0"/>
          </a:p>
        </p:txBody>
      </p:sp>
    </p:spTree>
    <p:extLst>
      <p:ext uri="{BB962C8B-B14F-4D97-AF65-F5344CB8AC3E}">
        <p14:creationId xmlns:p14="http://schemas.microsoft.com/office/powerpoint/2010/main" val="15821235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Composition of Soil</a:t>
            </a:r>
            <a:br>
              <a:rPr lang="en-US" b="1" dirty="0" smtClean="0"/>
            </a:br>
            <a:endParaRPr lang="en-US" dirty="0"/>
          </a:p>
        </p:txBody>
      </p:sp>
      <p:sp>
        <p:nvSpPr>
          <p:cNvPr id="3" name="Content Placeholder 2"/>
          <p:cNvSpPr>
            <a:spLocks noGrp="1"/>
          </p:cNvSpPr>
          <p:nvPr>
            <p:ph idx="1"/>
          </p:nvPr>
        </p:nvSpPr>
        <p:spPr/>
        <p:txBody>
          <a:bodyPr>
            <a:normAutofit fontScale="77500" lnSpcReduction="20000"/>
          </a:bodyPr>
          <a:lstStyle/>
          <a:p>
            <a:pPr algn="just"/>
            <a:r>
              <a:rPr lang="en-US" dirty="0" smtClean="0"/>
              <a:t>The </a:t>
            </a:r>
            <a:r>
              <a:rPr lang="en-US" dirty="0"/>
              <a:t>soil is composed of different components: 5% organic matter, 45% minerals, 20-30% different gases and 20-30% water. Therefore, the soil is known as a heterogeneous body. Given below is the composition of soil in detail:</a:t>
            </a:r>
          </a:p>
          <a:p>
            <a:pPr algn="just"/>
            <a:r>
              <a:rPr lang="en-US" b="1" dirty="0"/>
              <a:t>Organic Matter</a:t>
            </a:r>
          </a:p>
          <a:p>
            <a:pPr algn="just"/>
            <a:r>
              <a:rPr lang="en-US" dirty="0"/>
              <a:t>Organic substance is found in very small amounts in the soil. Plants and animals are the main sources of organic matter. Depending upon the decomposition stage, the organic matter is of the following three types:</a:t>
            </a:r>
          </a:p>
          <a:p>
            <a:pPr algn="just"/>
            <a:r>
              <a:rPr lang="en-US" dirty="0"/>
              <a:t>Completely decomposed organic matter</a:t>
            </a:r>
          </a:p>
          <a:p>
            <a:pPr algn="just"/>
            <a:r>
              <a:rPr lang="en-US" dirty="0"/>
              <a:t>Partially decomposed organic matter</a:t>
            </a:r>
          </a:p>
          <a:p>
            <a:pPr algn="just"/>
            <a:r>
              <a:rPr lang="en-US" dirty="0" err="1"/>
              <a:t>Undecomposed</a:t>
            </a:r>
            <a:r>
              <a:rPr lang="en-US" dirty="0"/>
              <a:t> organic matter</a:t>
            </a:r>
          </a:p>
          <a:p>
            <a:endParaRPr lang="en-US" dirty="0"/>
          </a:p>
        </p:txBody>
      </p:sp>
    </p:spTree>
    <p:extLst>
      <p:ext uri="{BB962C8B-B14F-4D97-AF65-F5344CB8AC3E}">
        <p14:creationId xmlns:p14="http://schemas.microsoft.com/office/powerpoint/2010/main" val="29101574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70000" lnSpcReduction="20000"/>
          </a:bodyPr>
          <a:lstStyle/>
          <a:p>
            <a:r>
              <a:rPr lang="en-US" b="1" dirty="0" smtClean="0"/>
              <a:t>Minerals</a:t>
            </a:r>
          </a:p>
          <a:p>
            <a:r>
              <a:rPr lang="en-US" dirty="0" smtClean="0"/>
              <a:t>Minerals are an important element of the soil. These are solid components composed of atoms. These occur naturally and have a fixed chemical composition. </a:t>
            </a:r>
          </a:p>
          <a:p>
            <a:r>
              <a:rPr lang="en-US" b="1" dirty="0" smtClean="0"/>
              <a:t>Gaseous Components</a:t>
            </a:r>
          </a:p>
          <a:p>
            <a:r>
              <a:rPr lang="en-US" dirty="0" smtClean="0"/>
              <a:t>The air-filled pores of the soil contain the gaseous components. Nitrogen and oxygen present in the pores is generally the atmospheric air fixed by the microorganisms. However, the composition of carbon dioxide is higher due to the gas produced by microorganisms present in the soil.</a:t>
            </a:r>
          </a:p>
          <a:p>
            <a:r>
              <a:rPr lang="en-US" b="1" dirty="0" smtClean="0"/>
              <a:t>Water</a:t>
            </a:r>
          </a:p>
          <a:p>
            <a:r>
              <a:rPr lang="en-US" dirty="0" smtClean="0"/>
              <a:t>The soil dissolves the minerals and nutrients in the water and transports it to different parts of the plants. These are essential for the growth and development of the plant.</a:t>
            </a:r>
          </a:p>
          <a:p>
            <a:endParaRPr lang="en-US" dirty="0"/>
          </a:p>
        </p:txBody>
      </p:sp>
    </p:spTree>
    <p:extLst>
      <p:ext uri="{BB962C8B-B14F-4D97-AF65-F5344CB8AC3E}">
        <p14:creationId xmlns:p14="http://schemas.microsoft.com/office/powerpoint/2010/main" val="9713052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
            </a:r>
            <a:br>
              <a:rPr lang="en-US" b="1" dirty="0" smtClean="0"/>
            </a:br>
            <a:r>
              <a:rPr lang="en-US" b="1" dirty="0" smtClean="0"/>
              <a:t>What are the Pollutants that Contaminate Soil?</a:t>
            </a:r>
            <a:br>
              <a:rPr lang="en-US" b="1" dirty="0" smtClean="0"/>
            </a:br>
            <a:endParaRPr lang="en-US" dirty="0"/>
          </a:p>
        </p:txBody>
      </p:sp>
      <p:sp>
        <p:nvSpPr>
          <p:cNvPr id="3" name="Content Placeholder 2"/>
          <p:cNvSpPr>
            <a:spLocks noGrp="1"/>
          </p:cNvSpPr>
          <p:nvPr>
            <p:ph idx="1"/>
          </p:nvPr>
        </p:nvSpPr>
        <p:spPr/>
        <p:txBody>
          <a:bodyPr>
            <a:normAutofit lnSpcReduction="10000"/>
          </a:bodyPr>
          <a:lstStyle/>
          <a:p>
            <a:pPr algn="just"/>
            <a:r>
              <a:rPr lang="en-US" dirty="0" smtClean="0"/>
              <a:t>Some </a:t>
            </a:r>
            <a:r>
              <a:rPr lang="en-US" dirty="0"/>
              <a:t>of the most hazardous soil pollutants are </a:t>
            </a:r>
            <a:r>
              <a:rPr lang="en-US" dirty="0" err="1"/>
              <a:t>xenobiotics</a:t>
            </a:r>
            <a:r>
              <a:rPr lang="en-US" dirty="0"/>
              <a:t> – substances that are not naturally found in nature and are synthesized by human beings. </a:t>
            </a:r>
            <a:endParaRPr lang="en-US" dirty="0" smtClean="0"/>
          </a:p>
          <a:p>
            <a:pPr algn="just"/>
            <a:r>
              <a:rPr lang="en-US" dirty="0" smtClean="0"/>
              <a:t>The </a:t>
            </a:r>
            <a:r>
              <a:rPr lang="en-US" dirty="0"/>
              <a:t>term ‘xenobiotic’ has Greek roots – ‘</a:t>
            </a:r>
            <a:r>
              <a:rPr lang="en-US" dirty="0" err="1"/>
              <a:t>Xenos</a:t>
            </a:r>
            <a:r>
              <a:rPr lang="en-US" dirty="0"/>
              <a:t>’ (foreigner), and ‘Bios’ (life). Several </a:t>
            </a:r>
            <a:r>
              <a:rPr lang="en-US" dirty="0" err="1"/>
              <a:t>xenobiotics</a:t>
            </a:r>
            <a:r>
              <a:rPr lang="en-US" dirty="0"/>
              <a:t> are known to be carcinogens. </a:t>
            </a:r>
          </a:p>
          <a:p>
            <a:r>
              <a:rPr lang="en-US" dirty="0" smtClean="0"/>
              <a:t/>
            </a:r>
            <a:br>
              <a:rPr lang="en-US" dirty="0" smtClean="0"/>
            </a:br>
            <a:endParaRPr lang="en-US" dirty="0"/>
          </a:p>
        </p:txBody>
      </p:sp>
    </p:spTree>
    <p:extLst>
      <p:ext uri="{BB962C8B-B14F-4D97-AF65-F5344CB8AC3E}">
        <p14:creationId xmlns:p14="http://schemas.microsoft.com/office/powerpoint/2010/main" val="2734754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
            </a:r>
            <a:br>
              <a:rPr lang="en-US" b="1" dirty="0" smtClean="0"/>
            </a:br>
            <a:r>
              <a:rPr lang="en-US" b="1" dirty="0" smtClean="0"/>
              <a:t>What are the Pollutants that Contaminate Soil?</a:t>
            </a:r>
            <a:br>
              <a:rPr lang="en-US" b="1" dirty="0" smtClean="0"/>
            </a:br>
            <a:endParaRPr lang="en-US" dirty="0"/>
          </a:p>
        </p:txBody>
      </p:sp>
      <p:sp>
        <p:nvSpPr>
          <p:cNvPr id="3" name="Content Placeholder 2"/>
          <p:cNvSpPr>
            <a:spLocks noGrp="1"/>
          </p:cNvSpPr>
          <p:nvPr>
            <p:ph idx="1"/>
          </p:nvPr>
        </p:nvSpPr>
        <p:spPr/>
        <p:txBody>
          <a:bodyPr/>
          <a:lstStyle/>
          <a:p>
            <a:endParaRPr lang="en-US"/>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9113" y="1457325"/>
            <a:ext cx="8105775" cy="3943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571880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331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39552" y="1484784"/>
            <a:ext cx="8280920" cy="44103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147543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85000" lnSpcReduction="20000"/>
          </a:bodyPr>
          <a:lstStyle/>
          <a:p>
            <a:pPr algn="just"/>
            <a:r>
              <a:rPr lang="en-US" b="1" dirty="0"/>
              <a:t>Polycyclic Aromatic Hydrocarbons</a:t>
            </a:r>
          </a:p>
          <a:p>
            <a:pPr algn="just"/>
            <a:endParaRPr lang="en-US" dirty="0" smtClean="0"/>
          </a:p>
          <a:p>
            <a:pPr algn="just"/>
            <a:r>
              <a:rPr lang="en-US" dirty="0" smtClean="0"/>
              <a:t>Polycyclic</a:t>
            </a:r>
            <a:r>
              <a:rPr lang="en-US" dirty="0"/>
              <a:t> aromatic hydrocarbons (often abbreviated to PAHs) are organic compounds that</a:t>
            </a:r>
          </a:p>
          <a:p>
            <a:pPr algn="just"/>
            <a:r>
              <a:rPr lang="en-US" dirty="0" smtClean="0"/>
              <a:t>Common </a:t>
            </a:r>
            <a:r>
              <a:rPr lang="en-US" dirty="0"/>
              <a:t>examples of PAHs include naphthalene, </a:t>
            </a:r>
            <a:r>
              <a:rPr lang="en-US" dirty="0" err="1"/>
              <a:t>anthracene</a:t>
            </a:r>
            <a:r>
              <a:rPr lang="en-US" dirty="0"/>
              <a:t>, and </a:t>
            </a:r>
            <a:r>
              <a:rPr lang="en-US" dirty="0" err="1"/>
              <a:t>phenalene</a:t>
            </a:r>
            <a:r>
              <a:rPr lang="en-US" dirty="0"/>
              <a:t>. Exposure to polycyclic aromatic hydrocarbons has been linked to several forms of cancer. These organic compounds can also cause cardiovascular diseases in humans.</a:t>
            </a:r>
          </a:p>
          <a:p>
            <a:pPr algn="just"/>
            <a:r>
              <a:rPr lang="en-US" dirty="0"/>
              <a:t>Soil pollution due to PAHs can be sourced to coke (coal) processing, vehicle emissions, cigarette smoke, and the extraction of shale oil.</a:t>
            </a:r>
          </a:p>
          <a:p>
            <a:pPr algn="just"/>
            <a:endParaRPr lang="en-US" dirty="0"/>
          </a:p>
        </p:txBody>
      </p:sp>
    </p:spTree>
    <p:extLst>
      <p:ext uri="{BB962C8B-B14F-4D97-AF65-F5344CB8AC3E}">
        <p14:creationId xmlns:p14="http://schemas.microsoft.com/office/powerpoint/2010/main" val="2270380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77500" lnSpcReduction="20000"/>
          </a:bodyPr>
          <a:lstStyle/>
          <a:p>
            <a:r>
              <a:rPr lang="en-US" b="1" dirty="0"/>
              <a:t>Pesticides</a:t>
            </a:r>
          </a:p>
          <a:p>
            <a:pPr algn="just"/>
            <a:r>
              <a:rPr lang="en-US" dirty="0"/>
              <a:t>Pesticides are substances (or mixtures of substances) that are used to kill or inhibit the growth of pests. Common types of pesticides used in agriculture include</a:t>
            </a:r>
          </a:p>
          <a:p>
            <a:pPr algn="just"/>
            <a:r>
              <a:rPr lang="en-US" dirty="0"/>
              <a:t>Herbicides – used to kill/control weeds and other unwanted plants.</a:t>
            </a:r>
          </a:p>
          <a:p>
            <a:pPr algn="just"/>
            <a:r>
              <a:rPr lang="en-US" dirty="0"/>
              <a:t>Insecticides – used to kill insects.</a:t>
            </a:r>
          </a:p>
          <a:p>
            <a:pPr algn="just"/>
            <a:r>
              <a:rPr lang="en-US" dirty="0"/>
              <a:t>Fungicides – used to kill parasitic fungi or inhibit their growth.</a:t>
            </a:r>
          </a:p>
          <a:p>
            <a:pPr algn="just"/>
            <a:r>
              <a:rPr lang="en-US" dirty="0"/>
              <a:t>However, the unintentional diffusion of pesticides into the environment (commonly known as ‘pesticide drift’) poses a variety of environmental concerns such as water pollution and soil pollution. </a:t>
            </a:r>
          </a:p>
        </p:txBody>
      </p:sp>
    </p:spTree>
    <p:extLst>
      <p:ext uri="{BB962C8B-B14F-4D97-AF65-F5344CB8AC3E}">
        <p14:creationId xmlns:p14="http://schemas.microsoft.com/office/powerpoint/2010/main" val="32117997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
            </a:r>
            <a:br>
              <a:rPr lang="en-US" b="1" dirty="0" smtClean="0"/>
            </a:br>
            <a:r>
              <a:rPr lang="en-US" b="1" dirty="0" smtClean="0"/>
              <a:t>What are the Processes that Cause Soil Pollution?</a:t>
            </a:r>
            <a:br>
              <a:rPr lang="en-US" b="1" dirty="0" smtClean="0"/>
            </a:br>
            <a:endParaRPr lang="en-US" dirty="0"/>
          </a:p>
        </p:txBody>
      </p:sp>
      <p:sp>
        <p:nvSpPr>
          <p:cNvPr id="3" name="Content Placeholder 2"/>
          <p:cNvSpPr>
            <a:spLocks noGrp="1"/>
          </p:cNvSpPr>
          <p:nvPr>
            <p:ph idx="1"/>
          </p:nvPr>
        </p:nvSpPr>
        <p:spPr/>
        <p:txBody>
          <a:bodyPr>
            <a:normAutofit fontScale="62500" lnSpcReduction="20000"/>
          </a:bodyPr>
          <a:lstStyle/>
          <a:p>
            <a:pPr algn="just"/>
            <a:r>
              <a:rPr lang="en-US" dirty="0" smtClean="0"/>
              <a:t>Soil </a:t>
            </a:r>
            <a:r>
              <a:rPr lang="en-US" dirty="0"/>
              <a:t>pollution can be broadly classified into two categories –</a:t>
            </a:r>
          </a:p>
          <a:p>
            <a:pPr algn="just"/>
            <a:r>
              <a:rPr lang="en-US" b="1" dirty="0"/>
              <a:t>Naturally caused soil pollution</a:t>
            </a:r>
          </a:p>
          <a:p>
            <a:pPr algn="just"/>
            <a:r>
              <a:rPr lang="en-US" b="1" dirty="0"/>
              <a:t>Anthropogenic soil pollution (caused by human activity)</a:t>
            </a:r>
          </a:p>
          <a:p>
            <a:pPr algn="just"/>
            <a:r>
              <a:rPr lang="en-US" b="1" dirty="0"/>
              <a:t>Natural Pollution of Soil</a:t>
            </a:r>
          </a:p>
          <a:p>
            <a:pPr algn="just"/>
            <a:r>
              <a:rPr lang="en-US" dirty="0"/>
              <a:t>In some extremely rare processes, some pollutants are naturally accumulated in soils. This can occur due to the differential deposition of soil by the atmosphere. Another manner in which this type of soil pollution can occur is via the transportation of soil pollutants with precipitation water.</a:t>
            </a:r>
          </a:p>
          <a:p>
            <a:pPr algn="just"/>
            <a:r>
              <a:rPr lang="en-US" dirty="0"/>
              <a:t>An example of natural soil pollution is the accumulation of compounds containing the perchlorate anion (ClO</a:t>
            </a:r>
            <a:r>
              <a:rPr lang="en-US" baseline="-25000" dirty="0"/>
              <a:t>4</a:t>
            </a:r>
            <a:r>
              <a:rPr lang="en-US" baseline="30000" dirty="0"/>
              <a:t>–</a:t>
            </a:r>
            <a:r>
              <a:rPr lang="en-US" dirty="0"/>
              <a:t>) in some dry, arid ecosystems. It is important to note that some contaminants can be naturally produced in the soil under the effect of certain environmental conditions. For example, perchlorates can be formed in soils containing chlorine and certain metals during a thunderstorm.</a:t>
            </a:r>
          </a:p>
          <a:p>
            <a:endParaRPr lang="en-US" dirty="0"/>
          </a:p>
        </p:txBody>
      </p:sp>
    </p:spTree>
    <p:extLst>
      <p:ext uri="{BB962C8B-B14F-4D97-AF65-F5344CB8AC3E}">
        <p14:creationId xmlns:p14="http://schemas.microsoft.com/office/powerpoint/2010/main" val="37162750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pPr algn="just"/>
            <a:r>
              <a:rPr lang="en-US" b="1" dirty="0" smtClean="0"/>
              <a:t>Anthropogenic soil pollution (caused by human activity)</a:t>
            </a:r>
          </a:p>
          <a:p>
            <a:r>
              <a:rPr lang="en-US" dirty="0" smtClean="0"/>
              <a:t>Agriculture </a:t>
            </a:r>
            <a:r>
              <a:rPr lang="en-US" dirty="0"/>
              <a:t>(excessive/improper use of pesticides)</a:t>
            </a:r>
          </a:p>
          <a:p>
            <a:r>
              <a:rPr lang="en-US" dirty="0"/>
              <a:t>Excessive industrial activity</a:t>
            </a:r>
          </a:p>
          <a:p>
            <a:r>
              <a:rPr lang="en-US" dirty="0"/>
              <a:t>Poor management or inefficient disposal of waste</a:t>
            </a:r>
          </a:p>
          <a:p>
            <a:pPr algn="just"/>
            <a:endParaRPr lang="en-US" b="1" dirty="0" smtClean="0"/>
          </a:p>
        </p:txBody>
      </p:sp>
    </p:spTree>
    <p:extLst>
      <p:ext uri="{BB962C8B-B14F-4D97-AF65-F5344CB8AC3E}">
        <p14:creationId xmlns:p14="http://schemas.microsoft.com/office/powerpoint/2010/main" val="26763157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Pollutants</a:t>
            </a:r>
            <a:endParaRPr lang="en-US" dirty="0"/>
          </a:p>
        </p:txBody>
      </p:sp>
      <p:sp>
        <p:nvSpPr>
          <p:cNvPr id="3" name="Content Placeholder 2"/>
          <p:cNvSpPr>
            <a:spLocks noGrp="1"/>
          </p:cNvSpPr>
          <p:nvPr>
            <p:ph idx="1"/>
          </p:nvPr>
        </p:nvSpPr>
        <p:spPr/>
        <p:txBody>
          <a:bodyPr>
            <a:normAutofit fontScale="70000" lnSpcReduction="20000"/>
          </a:bodyPr>
          <a:lstStyle/>
          <a:p>
            <a:r>
              <a:rPr lang="en-US" dirty="0"/>
              <a:t>Pollutants enter water environments from two main types of sources.</a:t>
            </a:r>
          </a:p>
          <a:p>
            <a:r>
              <a:rPr lang="en-US" b="1" dirty="0"/>
              <a:t>Point sources</a:t>
            </a:r>
          </a:p>
          <a:p>
            <a:r>
              <a:rPr lang="en-US" dirty="0"/>
              <a:t>A point source is a single, identifiable source of pollution, such as a pipe or a drain. Industrial wastes are commonly discharged to rivers and the sea in this way.</a:t>
            </a:r>
          </a:p>
          <a:p>
            <a:r>
              <a:rPr lang="en-US" dirty="0"/>
              <a:t>EPA regulates high-risk point source waste discharges through the works approval and licensing system, and associated compliance and enforcement activities.</a:t>
            </a:r>
          </a:p>
          <a:p>
            <a:r>
              <a:rPr lang="en-US" b="1" dirty="0" smtClean="0"/>
              <a:t>Non-point </a:t>
            </a:r>
            <a:r>
              <a:rPr lang="en-US" b="1" dirty="0"/>
              <a:t>sources</a:t>
            </a:r>
          </a:p>
          <a:p>
            <a:r>
              <a:rPr lang="en-US" dirty="0"/>
              <a:t>Non-point sources of pollution are often termed ‘diffuse’ pollution. They refer to inputs and impacts which occur over a wide area and are not easily attributed to a single source. They are often associated with particular land uses, as opposed to individual point source discharges.</a:t>
            </a:r>
          </a:p>
          <a:p>
            <a:endParaRPr lang="en-US" dirty="0"/>
          </a:p>
        </p:txBody>
      </p:sp>
    </p:spTree>
    <p:extLst>
      <p:ext uri="{BB962C8B-B14F-4D97-AF65-F5344CB8AC3E}">
        <p14:creationId xmlns:p14="http://schemas.microsoft.com/office/powerpoint/2010/main" val="364617631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
            </a:r>
            <a:br>
              <a:rPr lang="en-US" b="1" dirty="0" smtClean="0"/>
            </a:br>
            <a:r>
              <a:rPr lang="en-US" b="1" dirty="0" smtClean="0"/>
              <a:t>What </a:t>
            </a:r>
            <a:r>
              <a:rPr lang="en-US" b="1" dirty="0"/>
              <a:t>are the Negative Consequences of Soil Pollution?</a:t>
            </a:r>
            <a:br>
              <a:rPr lang="en-US" b="1" dirty="0"/>
            </a:br>
            <a:endParaRPr lang="en-US" dirty="0"/>
          </a:p>
        </p:txBody>
      </p:sp>
      <p:sp>
        <p:nvSpPr>
          <p:cNvPr id="3" name="Content Placeholder 2"/>
          <p:cNvSpPr>
            <a:spLocks noGrp="1"/>
          </p:cNvSpPr>
          <p:nvPr>
            <p:ph idx="1"/>
          </p:nvPr>
        </p:nvSpPr>
        <p:spPr/>
        <p:txBody>
          <a:bodyPr>
            <a:normAutofit fontScale="70000" lnSpcReduction="20000"/>
          </a:bodyPr>
          <a:lstStyle/>
          <a:p>
            <a:r>
              <a:rPr lang="en-US" b="1" dirty="0"/>
              <a:t>Effects on Human Beings</a:t>
            </a:r>
          </a:p>
          <a:p>
            <a:r>
              <a:rPr lang="en-US" b="1" dirty="0" smtClean="0">
                <a:solidFill>
                  <a:srgbClr val="FF0000"/>
                </a:solidFill>
              </a:rPr>
              <a:t>The </a:t>
            </a:r>
            <a:r>
              <a:rPr lang="en-US" b="1" dirty="0">
                <a:solidFill>
                  <a:srgbClr val="FF0000"/>
                </a:solidFill>
              </a:rPr>
              <a:t>short term effects </a:t>
            </a:r>
            <a:r>
              <a:rPr lang="en-US" dirty="0"/>
              <a:t>of human exposure to polluted soil include</a:t>
            </a:r>
          </a:p>
          <a:p>
            <a:r>
              <a:rPr lang="en-US" dirty="0"/>
              <a:t>Headaches, nausea, and vomiting.</a:t>
            </a:r>
          </a:p>
          <a:p>
            <a:r>
              <a:rPr lang="en-US" dirty="0"/>
              <a:t>Coughing, pain in the chest, and wheezing.</a:t>
            </a:r>
          </a:p>
          <a:p>
            <a:r>
              <a:rPr lang="en-US" dirty="0"/>
              <a:t>Irritation of the skin and the eyes.</a:t>
            </a:r>
          </a:p>
          <a:p>
            <a:r>
              <a:rPr lang="en-US" dirty="0"/>
              <a:t>Fatigue and weakness.</a:t>
            </a:r>
          </a:p>
          <a:p>
            <a:r>
              <a:rPr lang="en-US" dirty="0">
                <a:solidFill>
                  <a:srgbClr val="FF0000"/>
                </a:solidFill>
              </a:rPr>
              <a:t>A variety of long-term ailments</a:t>
            </a:r>
            <a:r>
              <a:rPr lang="en-US" dirty="0"/>
              <a:t> have been linked to soil pollution. Some such diseases are listed below.</a:t>
            </a:r>
          </a:p>
          <a:p>
            <a:r>
              <a:rPr lang="en-US" dirty="0"/>
              <a:t>Exposure to high levels of lead can result in permanent damage to the nervous system. Children are particularly vulnerable to lead.</a:t>
            </a:r>
          </a:p>
          <a:p>
            <a:r>
              <a:rPr lang="en-US" dirty="0"/>
              <a:t>Depression of the CNS (Central Nervous System).</a:t>
            </a:r>
          </a:p>
          <a:p>
            <a:r>
              <a:rPr lang="en-US" dirty="0"/>
              <a:t>Damage to vital organs such as the kidney and the liver.</a:t>
            </a:r>
          </a:p>
          <a:p>
            <a:r>
              <a:rPr lang="en-US" dirty="0"/>
              <a:t>Higher risk of developing cancer</a:t>
            </a:r>
            <a:r>
              <a:rPr lang="en-US" dirty="0" smtClean="0"/>
              <a:t>.</a:t>
            </a:r>
            <a:endParaRPr lang="en-US" dirty="0"/>
          </a:p>
        </p:txBody>
      </p:sp>
    </p:spTree>
    <p:extLst>
      <p:ext uri="{BB962C8B-B14F-4D97-AF65-F5344CB8AC3E}">
        <p14:creationId xmlns:p14="http://schemas.microsoft.com/office/powerpoint/2010/main" val="130566557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70000" lnSpcReduction="20000"/>
          </a:bodyPr>
          <a:lstStyle/>
          <a:p>
            <a:r>
              <a:rPr lang="en-US" b="1" dirty="0"/>
              <a:t>Effects on Plants and Animals</a:t>
            </a:r>
          </a:p>
          <a:p>
            <a:pPr algn="just"/>
            <a:r>
              <a:rPr lang="en-US" dirty="0"/>
              <a:t>Since soil pollution is often accompanied by a decrease in the availability of nutrients, plant life ceases to thrive in such soils. Soils contaminated with inorganic </a:t>
            </a:r>
            <a:r>
              <a:rPr lang="en-US" dirty="0" err="1"/>
              <a:t>aluminium</a:t>
            </a:r>
            <a:r>
              <a:rPr lang="en-US" dirty="0"/>
              <a:t> can prove toxic to plants. Also, this type of pollution often increases the salinity of the soil, making it inhospitable for the growth of plant life.</a:t>
            </a:r>
          </a:p>
          <a:p>
            <a:pPr algn="just"/>
            <a:r>
              <a:rPr lang="en-US" dirty="0"/>
              <a:t>Plants that are grown in polluted soil may accumulate high concentrations of soil pollutants through a process known as bioaccumulation. When these plants are consumed by herbivores, all the accumulated pollutants are passed up the food chain. This can result in the loss/extinction of many desirable animal species. Also, these pollutants can eventually make their way to the top of the food chain and manifest as diseases in human beings.</a:t>
            </a:r>
          </a:p>
          <a:p>
            <a:pPr algn="just"/>
            <a:endParaRPr lang="en-US" dirty="0"/>
          </a:p>
        </p:txBody>
      </p:sp>
    </p:spTree>
    <p:extLst>
      <p:ext uri="{BB962C8B-B14F-4D97-AF65-F5344CB8AC3E}">
        <p14:creationId xmlns:p14="http://schemas.microsoft.com/office/powerpoint/2010/main" val="409012163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92500" lnSpcReduction="20000"/>
          </a:bodyPr>
          <a:lstStyle/>
          <a:p>
            <a:r>
              <a:rPr lang="en-US" b="1" dirty="0"/>
              <a:t>Effects on the Ecosystem</a:t>
            </a:r>
          </a:p>
          <a:p>
            <a:pPr algn="just"/>
            <a:r>
              <a:rPr lang="en-US" dirty="0" smtClean="0"/>
              <a:t>It </a:t>
            </a:r>
            <a:r>
              <a:rPr lang="en-US" dirty="0"/>
              <a:t>can also contribute to acid rain (by releasing huge quantities of ammonia into the atmosphere).</a:t>
            </a:r>
          </a:p>
          <a:p>
            <a:pPr algn="just"/>
            <a:r>
              <a:rPr lang="en-US" dirty="0"/>
              <a:t>Acidic soils are inhospitable to several microorganisms that improve soil texture and help in the decomposition of organic matter. Thus, the negative effects of soil pollution also impact soil quality and texture.</a:t>
            </a:r>
          </a:p>
          <a:p>
            <a:pPr algn="just"/>
            <a:r>
              <a:rPr lang="en-US" dirty="0"/>
              <a:t>Crop yield is greatly affected by this form of pollution. </a:t>
            </a:r>
          </a:p>
        </p:txBody>
      </p:sp>
    </p:spTree>
    <p:extLst>
      <p:ext uri="{BB962C8B-B14F-4D97-AF65-F5344CB8AC3E}">
        <p14:creationId xmlns:p14="http://schemas.microsoft.com/office/powerpoint/2010/main" val="260858828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How can Soil Pollution be Controlled?</a:t>
            </a:r>
            <a:br>
              <a:rPr lang="en-US" b="1" dirty="0" smtClean="0"/>
            </a:br>
            <a:endParaRPr lang="en-US" dirty="0"/>
          </a:p>
        </p:txBody>
      </p:sp>
      <p:sp>
        <p:nvSpPr>
          <p:cNvPr id="3" name="Content Placeholder 2"/>
          <p:cNvSpPr>
            <a:spLocks noGrp="1"/>
          </p:cNvSpPr>
          <p:nvPr>
            <p:ph idx="1"/>
          </p:nvPr>
        </p:nvSpPr>
        <p:spPr/>
        <p:txBody>
          <a:bodyPr>
            <a:normAutofit fontScale="77500" lnSpcReduction="20000"/>
          </a:bodyPr>
          <a:lstStyle/>
          <a:p>
            <a:pPr algn="just"/>
            <a:r>
              <a:rPr lang="en-US" dirty="0" smtClean="0"/>
              <a:t>Several </a:t>
            </a:r>
            <a:r>
              <a:rPr lang="en-US" dirty="0"/>
              <a:t>technologies have been developed to tackle soil remediation. Some important strategies followed for the decontamination of polluted soil are listed below.</a:t>
            </a:r>
          </a:p>
          <a:p>
            <a:pPr algn="just"/>
            <a:r>
              <a:rPr lang="en-US" dirty="0"/>
              <a:t>Excavation and subsequent transportation of polluted soils to remote, uninhabited locations.</a:t>
            </a:r>
          </a:p>
          <a:p>
            <a:pPr algn="just"/>
            <a:r>
              <a:rPr lang="en-US" dirty="0"/>
              <a:t>Extraction of pollutants via thermal remediation – the temperature is raised in order to force the contaminants into the </a:t>
            </a:r>
            <a:r>
              <a:rPr lang="en-US" dirty="0" err="1"/>
              <a:t>vapour</a:t>
            </a:r>
            <a:r>
              <a:rPr lang="en-US" dirty="0"/>
              <a:t> phase, after which they can be collected through </a:t>
            </a:r>
            <a:r>
              <a:rPr lang="en-US" dirty="0" err="1"/>
              <a:t>vapour</a:t>
            </a:r>
            <a:r>
              <a:rPr lang="en-US" dirty="0"/>
              <a:t> extraction.</a:t>
            </a:r>
          </a:p>
          <a:p>
            <a:pPr algn="just"/>
            <a:r>
              <a:rPr lang="en-US" dirty="0"/>
              <a:t>Bioremediation or phytoremediation involves the use of microorganisms and plants for the decontamination of soil.</a:t>
            </a:r>
          </a:p>
          <a:p>
            <a:pPr algn="just"/>
            <a:r>
              <a:rPr lang="en-US" dirty="0" err="1"/>
              <a:t>Mycoremediation</a:t>
            </a:r>
            <a:r>
              <a:rPr lang="en-US" dirty="0"/>
              <a:t> involves the use of fungi for the accumulation of heavy metal contaminants.</a:t>
            </a:r>
          </a:p>
          <a:p>
            <a:endParaRPr lang="en-US" dirty="0"/>
          </a:p>
        </p:txBody>
      </p:sp>
    </p:spTree>
    <p:extLst>
      <p:ext uri="{BB962C8B-B14F-4D97-AF65-F5344CB8AC3E}">
        <p14:creationId xmlns:p14="http://schemas.microsoft.com/office/powerpoint/2010/main" val="16604819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205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0" y="1268760"/>
            <a:ext cx="9144000" cy="5589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012674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water pollutants</a:t>
            </a:r>
            <a:endParaRPr lang="en-US" dirty="0"/>
          </a:p>
        </p:txBody>
      </p:sp>
      <p:pic>
        <p:nvPicPr>
          <p:cNvPr id="307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99592" y="1909166"/>
            <a:ext cx="7200800" cy="4400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243189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Biological Pollutants</a:t>
            </a:r>
            <a:br>
              <a:rPr lang="en-US" b="1" dirty="0" smtClean="0"/>
            </a:br>
            <a:endParaRPr lang="en-US" dirty="0"/>
          </a:p>
        </p:txBody>
      </p:sp>
      <p:sp>
        <p:nvSpPr>
          <p:cNvPr id="3" name="Content Placeholder 2"/>
          <p:cNvSpPr>
            <a:spLocks noGrp="1"/>
          </p:cNvSpPr>
          <p:nvPr>
            <p:ph idx="1"/>
          </p:nvPr>
        </p:nvSpPr>
        <p:spPr/>
        <p:txBody>
          <a:bodyPr>
            <a:normAutofit/>
          </a:bodyPr>
          <a:lstStyle/>
          <a:p>
            <a:pPr algn="just"/>
            <a:r>
              <a:rPr lang="en-US" sz="2800" b="1" dirty="0" smtClean="0"/>
              <a:t>Pathogens</a:t>
            </a:r>
            <a:r>
              <a:rPr lang="en-US" sz="2800" dirty="0"/>
              <a:t> are disease-causing microorganisms, e.g., viruses, bacteria, parasitic worms, and protozoa, which cause a variety of intestinal diseases such as dysentery, typhoid fever, hepatitis, and cholera. </a:t>
            </a:r>
            <a:endParaRPr lang="en-US" sz="2800" dirty="0" smtClean="0"/>
          </a:p>
          <a:p>
            <a:pPr algn="just"/>
            <a:r>
              <a:rPr lang="en-US" sz="2800" dirty="0" smtClean="0"/>
              <a:t>Pathogens </a:t>
            </a:r>
            <a:r>
              <a:rPr lang="en-US" sz="2800" dirty="0"/>
              <a:t>enter water primarily from human and animal fecal waste due to inadequate sewage treatment.</a:t>
            </a:r>
          </a:p>
          <a:p>
            <a:endParaRPr lang="en-US" dirty="0"/>
          </a:p>
        </p:txBody>
      </p:sp>
    </p:spTree>
    <p:extLst>
      <p:ext uri="{BB962C8B-B14F-4D97-AF65-F5344CB8AC3E}">
        <p14:creationId xmlns:p14="http://schemas.microsoft.com/office/powerpoint/2010/main" val="33217509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Chemical Pollutants</a:t>
            </a:r>
            <a:br>
              <a:rPr lang="en-US" b="1" dirty="0" smtClean="0"/>
            </a:br>
            <a:endParaRPr lang="en-US" dirty="0"/>
          </a:p>
        </p:txBody>
      </p:sp>
      <p:sp>
        <p:nvSpPr>
          <p:cNvPr id="3" name="Content Placeholder 2"/>
          <p:cNvSpPr>
            <a:spLocks noGrp="1"/>
          </p:cNvSpPr>
          <p:nvPr>
            <p:ph idx="1"/>
          </p:nvPr>
        </p:nvSpPr>
        <p:spPr/>
        <p:txBody>
          <a:bodyPr>
            <a:noAutofit/>
          </a:bodyPr>
          <a:lstStyle/>
          <a:p>
            <a:pPr algn="just"/>
            <a:r>
              <a:rPr lang="en-US" sz="2000" dirty="0" smtClean="0"/>
              <a:t>Chemical </a:t>
            </a:r>
            <a:r>
              <a:rPr lang="en-US" sz="2000" dirty="0"/>
              <a:t>pollution from agriculture, industry, cities, and mining threatens global water quality. Air pollutants from these activities can also enter bodies of water (and become water pollutants) through dry deposition, precipitation, and runoff. </a:t>
            </a:r>
            <a:endParaRPr lang="en-US" sz="2000" dirty="0" smtClean="0"/>
          </a:p>
          <a:p>
            <a:pPr algn="just"/>
            <a:r>
              <a:rPr lang="en-US" sz="2000" dirty="0" smtClean="0"/>
              <a:t>Any </a:t>
            </a:r>
            <a:r>
              <a:rPr lang="en-US" sz="2000" dirty="0"/>
              <a:t>natural water contains dissolved chemicals, some of which are important human nutrients while others can be harmful to human health. The concentration of a water pollutant is commonly given in very small units such as parts per million (</a:t>
            </a:r>
            <a:r>
              <a:rPr lang="en-US" sz="2000" b="1" dirty="0"/>
              <a:t>ppm</a:t>
            </a:r>
            <a:r>
              <a:rPr lang="en-US" sz="2000" dirty="0"/>
              <a:t>) or even parts per billion (</a:t>
            </a:r>
            <a:r>
              <a:rPr lang="en-US" sz="2000" b="1" dirty="0"/>
              <a:t>ppb</a:t>
            </a:r>
            <a:r>
              <a:rPr lang="en-US" sz="2000" dirty="0"/>
              <a:t>). </a:t>
            </a:r>
            <a:endParaRPr lang="en-US" sz="2000" dirty="0" smtClean="0"/>
          </a:p>
          <a:p>
            <a:pPr algn="just"/>
            <a:r>
              <a:rPr lang="en-US" sz="2000" dirty="0"/>
              <a:t> </a:t>
            </a:r>
            <a:r>
              <a:rPr lang="en-US" sz="2000" b="1" dirty="0"/>
              <a:t>Total dissolved solids</a:t>
            </a:r>
            <a:r>
              <a:rPr lang="en-US" sz="2000" dirty="0"/>
              <a:t> (TDS) represent the total amount of dissolved material in water. </a:t>
            </a:r>
            <a:endParaRPr lang="en-US" sz="2000" dirty="0" smtClean="0"/>
          </a:p>
          <a:p>
            <a:pPr algn="just"/>
            <a:r>
              <a:rPr lang="en-US" sz="2000" dirty="0" smtClean="0"/>
              <a:t>Inorganic pollutants </a:t>
            </a:r>
            <a:r>
              <a:rPr lang="en-US" sz="2000" dirty="0"/>
              <a:t>include nutrients like nitrate (NO</a:t>
            </a:r>
            <a:r>
              <a:rPr lang="en-US" sz="2000" baseline="-25000" dirty="0"/>
              <a:t>3</a:t>
            </a:r>
            <a:r>
              <a:rPr lang="en-US" sz="2000" baseline="30000" dirty="0"/>
              <a:t>-</a:t>
            </a:r>
            <a:r>
              <a:rPr lang="en-US" sz="2000" dirty="0"/>
              <a:t>) and phosphate (PO</a:t>
            </a:r>
            <a:r>
              <a:rPr lang="en-US" sz="2000" baseline="-25000" dirty="0"/>
              <a:t>4</a:t>
            </a:r>
            <a:r>
              <a:rPr lang="en-US" sz="2000" baseline="30000" dirty="0"/>
              <a:t>3-</a:t>
            </a:r>
            <a:r>
              <a:rPr lang="en-US" sz="2000" dirty="0"/>
              <a:t>), heavy metals, chloride (</a:t>
            </a:r>
            <a:r>
              <a:rPr lang="en-US" sz="2000" dirty="0" err="1"/>
              <a:t>Cl</a:t>
            </a:r>
            <a:r>
              <a:rPr lang="en-US" sz="2000" baseline="30000" dirty="0"/>
              <a:t>-</a:t>
            </a:r>
            <a:r>
              <a:rPr lang="en-US" sz="2000" dirty="0"/>
              <a:t>), and radioactive isotopes released from mining or nuclear accidents (such as cesium, iodine, uranium, and radon gas).</a:t>
            </a:r>
          </a:p>
          <a:p>
            <a:endParaRPr lang="en-US" sz="2000" dirty="0"/>
          </a:p>
        </p:txBody>
      </p:sp>
    </p:spTree>
    <p:extLst>
      <p:ext uri="{BB962C8B-B14F-4D97-AF65-F5344CB8AC3E}">
        <p14:creationId xmlns:p14="http://schemas.microsoft.com/office/powerpoint/2010/main" val="235479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Organic Pollutant/Bio Chemical Oxygen Demand</a:t>
            </a:r>
            <a:endParaRPr lang="en-US" dirty="0"/>
          </a:p>
        </p:txBody>
      </p:sp>
      <p:sp>
        <p:nvSpPr>
          <p:cNvPr id="3" name="Content Placeholder 2"/>
          <p:cNvSpPr>
            <a:spLocks noGrp="1"/>
          </p:cNvSpPr>
          <p:nvPr>
            <p:ph idx="1"/>
          </p:nvPr>
        </p:nvSpPr>
        <p:spPr/>
        <p:txBody>
          <a:bodyPr>
            <a:normAutofit fontScale="70000" lnSpcReduction="20000"/>
          </a:bodyPr>
          <a:lstStyle/>
          <a:p>
            <a:pPr algn="just"/>
            <a:r>
              <a:rPr lang="en-US" dirty="0" smtClean="0"/>
              <a:t>Too much decaying organic matter in water is a pollutant because it removes oxygen from water, which can kill fish, shellfish, and aquatic insects. The amount of oxygen used by </a:t>
            </a:r>
            <a:r>
              <a:rPr lang="en-US" b="1" dirty="0" smtClean="0"/>
              <a:t>aerobic</a:t>
            </a:r>
            <a:r>
              <a:rPr lang="en-US" dirty="0" smtClean="0"/>
              <a:t> (in the presence of oxygen) bacterial decomposition of organic matter is called </a:t>
            </a:r>
            <a:r>
              <a:rPr lang="en-US" b="1" dirty="0" smtClean="0"/>
              <a:t>biochemical oxygen demand</a:t>
            </a:r>
            <a:r>
              <a:rPr lang="en-US" dirty="0" smtClean="0"/>
              <a:t> (BOD). The major source of dead organic matter in many natural waters is sewage; grass and leaves are smaller sources. </a:t>
            </a:r>
          </a:p>
          <a:p>
            <a:pPr algn="just"/>
            <a:endParaRPr lang="en-US" b="1" dirty="0" smtClean="0"/>
          </a:p>
          <a:p>
            <a:pPr algn="just"/>
            <a:r>
              <a:rPr lang="en-US" b="1" dirty="0" smtClean="0"/>
              <a:t>Oxygen-demanding </a:t>
            </a:r>
            <a:r>
              <a:rPr lang="en-US" b="1" dirty="0"/>
              <a:t>waste</a:t>
            </a:r>
            <a:r>
              <a:rPr lang="en-US" dirty="0"/>
              <a:t> is an extremely important pollutant to ecosystems. Most surface water in contact with the atmosphere has a small amount of dissolved oxygen, which is needed by aquatic organisms for cellular respiration. Decomposers, such as bacteria and fungi, also conduct cellular respiration and consume oxygen as they break down dead organic matter according to the following reaction</a:t>
            </a:r>
            <a:r>
              <a:rPr lang="en-US" dirty="0" smtClean="0"/>
              <a:t>:</a:t>
            </a:r>
            <a:endParaRPr lang="en-US" dirty="0"/>
          </a:p>
        </p:txBody>
      </p:sp>
      <p:pic>
        <p:nvPicPr>
          <p:cNvPr id="409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39752" y="3501008"/>
            <a:ext cx="428625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451242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Organic Pollutant/Eutrophication</a:t>
            </a:r>
            <a:endParaRPr lang="en-US" b="1" dirty="0"/>
          </a:p>
        </p:txBody>
      </p:sp>
      <p:sp>
        <p:nvSpPr>
          <p:cNvPr id="3" name="Content Placeholder 2"/>
          <p:cNvSpPr>
            <a:spLocks noGrp="1"/>
          </p:cNvSpPr>
          <p:nvPr>
            <p:ph idx="1"/>
          </p:nvPr>
        </p:nvSpPr>
        <p:spPr/>
        <p:txBody>
          <a:bodyPr>
            <a:normAutofit fontScale="92500" lnSpcReduction="20000"/>
          </a:bodyPr>
          <a:lstStyle/>
          <a:p>
            <a:pPr algn="just"/>
            <a:r>
              <a:rPr lang="en-US" dirty="0" smtClean="0"/>
              <a:t>Eutrophication </a:t>
            </a:r>
            <a:r>
              <a:rPr lang="en-US" dirty="0"/>
              <a:t>is the process in which a water body becomes overly enriched with nutrients, leading to plentiful growth of simple plant life. The excessive growth (or bloom) of algae and plankton in a water body are indicators of this process. Eutrophication is considered to be a serious environmental concern since it often results in the deterioration of water quality and the depletion of dissolved oxygen in water bodies. Eutrophic waters can eventually become “dead zones” that are incapable of supporting life.</a:t>
            </a:r>
          </a:p>
          <a:p>
            <a:endParaRPr lang="en-US" dirty="0"/>
          </a:p>
        </p:txBody>
      </p:sp>
    </p:spTree>
    <p:extLst>
      <p:ext uri="{BB962C8B-B14F-4D97-AF65-F5344CB8AC3E}">
        <p14:creationId xmlns:p14="http://schemas.microsoft.com/office/powerpoint/2010/main" val="263162094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366</TotalTime>
  <Words>1343</Words>
  <Application>Microsoft Office PowerPoint</Application>
  <PresentationFormat>On-screen Show (4:3)</PresentationFormat>
  <Paragraphs>108</Paragraphs>
  <Slides>33</Slides>
  <Notes>0</Notes>
  <HiddenSlides>0</HiddenSlides>
  <MMClips>0</MMClips>
  <ScaleCrop>false</ScaleCrop>
  <HeadingPairs>
    <vt:vector size="4" baseType="variant">
      <vt:variant>
        <vt:lpstr>Theme</vt:lpstr>
      </vt:variant>
      <vt:variant>
        <vt:i4>1</vt:i4>
      </vt:variant>
      <vt:variant>
        <vt:lpstr>Slide Titles</vt:lpstr>
      </vt:variant>
      <vt:variant>
        <vt:i4>33</vt:i4>
      </vt:variant>
    </vt:vector>
  </HeadingPairs>
  <TitlesOfParts>
    <vt:vector size="34" baseType="lpstr">
      <vt:lpstr>Office Theme</vt:lpstr>
      <vt:lpstr>Water pollution</vt:lpstr>
      <vt:lpstr>PowerPoint Presentation</vt:lpstr>
      <vt:lpstr>Types Of Pollutants</vt:lpstr>
      <vt:lpstr>PowerPoint Presentation</vt:lpstr>
      <vt:lpstr>Types of water pollutants</vt:lpstr>
      <vt:lpstr>Biological Pollutants </vt:lpstr>
      <vt:lpstr>Chemical Pollutants </vt:lpstr>
      <vt:lpstr>Organic Pollutant/Bio Chemical Oxygen Demand</vt:lpstr>
      <vt:lpstr>Organic Pollutant/Eutrophication</vt:lpstr>
      <vt:lpstr>PowerPoint Presentation</vt:lpstr>
      <vt:lpstr>PowerPoint Presentation</vt:lpstr>
      <vt:lpstr>Biomagnification</vt:lpstr>
      <vt:lpstr>PowerPoint Presentation</vt:lpstr>
      <vt:lpstr>Prevention</vt:lpstr>
      <vt:lpstr>Control</vt:lpstr>
      <vt:lpstr>PowerPoint Presentation</vt:lpstr>
      <vt:lpstr>PowerPoint Presentation</vt:lpstr>
      <vt:lpstr>PowerPoint Presentation</vt:lpstr>
      <vt:lpstr>PowerPoint Presentation</vt:lpstr>
      <vt:lpstr>Soil Pollution</vt:lpstr>
      <vt:lpstr>Composition of Soil </vt:lpstr>
      <vt:lpstr>PowerPoint Presentation</vt:lpstr>
      <vt:lpstr> What are the Pollutants that Contaminate Soil? </vt:lpstr>
      <vt:lpstr> What are the Pollutants that Contaminate Soil? </vt:lpstr>
      <vt:lpstr>PowerPoint Presentation</vt:lpstr>
      <vt:lpstr>PowerPoint Presentation</vt:lpstr>
      <vt:lpstr>PowerPoint Presentation</vt:lpstr>
      <vt:lpstr> What are the Processes that Cause Soil Pollution? </vt:lpstr>
      <vt:lpstr>PowerPoint Presentation</vt:lpstr>
      <vt:lpstr> What are the Negative Consequences of Soil Pollution? </vt:lpstr>
      <vt:lpstr>PowerPoint Presentation</vt:lpstr>
      <vt:lpstr>PowerPoint Presentation</vt:lpstr>
      <vt:lpstr>How can Soil Pollution be Controlled? </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Water pollution</dc:title>
  <dc:creator>Admin</dc:creator>
  <cp:lastModifiedBy>Admin</cp:lastModifiedBy>
  <cp:revision>13</cp:revision>
  <dcterms:created xsi:type="dcterms:W3CDTF">2023-06-04T07:03:06Z</dcterms:created>
  <dcterms:modified xsi:type="dcterms:W3CDTF">2023-06-04T13:09:51Z</dcterms:modified>
</cp:coreProperties>
</file>